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2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80" r:id="rId6"/>
    <p:sldId id="281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70" r:id="rId16"/>
    <p:sldId id="271" r:id="rId17"/>
    <p:sldId id="272" r:id="rId18"/>
    <p:sldId id="273" r:id="rId19"/>
    <p:sldId id="275" r:id="rId20"/>
    <p:sldId id="274" r:id="rId21"/>
    <p:sldId id="279" r:id="rId22"/>
    <p:sldId id="276" r:id="rId23"/>
    <p:sldId id="277" r:id="rId24"/>
  </p:sldIdLst>
  <p:sldSz cx="9144000" cy="6858000" type="screen4x3"/>
  <p:notesSz cx="7077075" cy="93694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ichard%20MacMinn\Documents\My%20Research\Securitization%20of%20Catastrophe%20Risk\trigger%20type%20data%20GC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ichard%20MacMinn\Documents\My%20Research\Securitization%20of%20Catastrophe%20Risk\trigger%20type%20data%20GC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CAT Bond Triggers</a:t>
            </a:r>
          </a:p>
          <a:p>
            <a:pPr>
              <a:defRPr/>
            </a:pPr>
            <a:r>
              <a:rPr lang="en-US" sz="1200" b="0" i="0" baseline="0"/>
              <a:t>by value (millions) issued</a:t>
            </a:r>
          </a:p>
        </c:rich>
      </c:tx>
      <c:layout/>
      <c:overlay val="0"/>
    </c:title>
    <c:autoTitleDeleted val="0"/>
    <c:view3D>
      <c:rotX val="0"/>
      <c:rotY val="40"/>
      <c:rAngAx val="0"/>
      <c:perspective val="9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Tabelle1!$C$2</c:f>
              <c:strCache>
                <c:ptCount val="1"/>
                <c:pt idx="0">
                  <c:v>Indemnity</c:v>
                </c:pt>
              </c:strCache>
            </c:strRef>
          </c:tx>
          <c:invertIfNegative val="0"/>
          <c:cat>
            <c:numRef>
              <c:f>Tabelle1!$B$4:$B$14</c:f>
              <c:numCache>
                <c:formatCode>0</c:formatCode>
                <c:ptCount val="1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</c:numCache>
            </c:numRef>
          </c:cat>
          <c:val>
            <c:numRef>
              <c:f>Tabelle1!$C$4:$C$14</c:f>
              <c:numCache>
                <c:formatCode>_("$"* #,##0.00_);_("$"* \(#,##0.00\);_("$"* "-"??_);_(@_)</c:formatCode>
                <c:ptCount val="11"/>
                <c:pt idx="0">
                  <c:v>431</c:v>
                </c:pt>
                <c:pt idx="1">
                  <c:v>846.1</c:v>
                </c:pt>
                <c:pt idx="2">
                  <c:v>602.70000000000005</c:v>
                </c:pt>
                <c:pt idx="3">
                  <c:v>507</c:v>
                </c:pt>
                <c:pt idx="4">
                  <c:v>150</c:v>
                </c:pt>
                <c:pt idx="5">
                  <c:v>355</c:v>
                </c:pt>
                <c:pt idx="6">
                  <c:v>260</c:v>
                </c:pt>
                <c:pt idx="7">
                  <c:v>227.5</c:v>
                </c:pt>
                <c:pt idx="8">
                  <c:v>859.4</c:v>
                </c:pt>
                <c:pt idx="9">
                  <c:v>172.5</c:v>
                </c:pt>
                <c:pt idx="10">
                  <c:v>2298.9</c:v>
                </c:pt>
              </c:numCache>
            </c:numRef>
          </c:val>
        </c:ser>
        <c:ser>
          <c:idx val="1"/>
          <c:order val="1"/>
          <c:tx>
            <c:strRef>
              <c:f>Tabelle1!$G$2</c:f>
              <c:strCache>
                <c:ptCount val="1"/>
                <c:pt idx="0">
                  <c:v>PCS (Index)</c:v>
                </c:pt>
              </c:strCache>
            </c:strRef>
          </c:tx>
          <c:invertIfNegative val="0"/>
          <c:cat>
            <c:numRef>
              <c:f>Tabelle1!$B$4:$B$14</c:f>
              <c:numCache>
                <c:formatCode>0</c:formatCode>
                <c:ptCount val="1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</c:numCache>
            </c:numRef>
          </c:cat>
          <c:val>
            <c:numRef>
              <c:f>Tabelle1!$G$4:$G$14</c:f>
              <c:numCache>
                <c:formatCode>#,#00</c:formatCode>
                <c:ptCount val="11"/>
                <c:pt idx="0">
                  <c:v>112</c:v>
                </c:pt>
                <c:pt idx="1">
                  <c:v>0</c:v>
                </c:pt>
                <c:pt idx="2">
                  <c:v>0</c:v>
                </c:pt>
                <c:pt idx="3">
                  <c:v>150</c:v>
                </c:pt>
                <c:pt idx="4">
                  <c:v>265</c:v>
                </c:pt>
                <c:pt idx="5">
                  <c:v>200</c:v>
                </c:pt>
                <c:pt idx="6" formatCode="General">
                  <c:v>350.8</c:v>
                </c:pt>
                <c:pt idx="7" formatCode="General">
                  <c:v>547.5</c:v>
                </c:pt>
                <c:pt idx="8" formatCode="0">
                  <c:v>0</c:v>
                </c:pt>
                <c:pt idx="9" formatCode="#.##00">
                  <c:v>1422</c:v>
                </c:pt>
                <c:pt idx="10" formatCode="#.##00">
                  <c:v>1755.2</c:v>
                </c:pt>
              </c:numCache>
            </c:numRef>
          </c:val>
        </c:ser>
        <c:ser>
          <c:idx val="2"/>
          <c:order val="2"/>
          <c:tx>
            <c:strRef>
              <c:f>Tabelle1!$E$2</c:f>
              <c:strCache>
                <c:ptCount val="1"/>
                <c:pt idx="0">
                  <c:v>Parametric</c:v>
                </c:pt>
              </c:strCache>
            </c:strRef>
          </c:tx>
          <c:invertIfNegative val="0"/>
          <c:cat>
            <c:numRef>
              <c:f>Tabelle1!$B$4:$B$14</c:f>
              <c:numCache>
                <c:formatCode>0</c:formatCode>
                <c:ptCount val="1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</c:numCache>
            </c:numRef>
          </c:cat>
          <c:val>
            <c:numRef>
              <c:f>Tabelle1!$E$4:$E$14</c:f>
              <c:numCache>
                <c:formatCode>#,#00</c:formatCode>
                <c:ptCount val="11"/>
                <c:pt idx="0">
                  <c:v>90</c:v>
                </c:pt>
                <c:pt idx="1">
                  <c:v>0</c:v>
                </c:pt>
                <c:pt idx="2">
                  <c:v>100</c:v>
                </c:pt>
                <c:pt idx="3">
                  <c:v>303</c:v>
                </c:pt>
                <c:pt idx="4">
                  <c:v>270</c:v>
                </c:pt>
                <c:pt idx="5" formatCode="General">
                  <c:v>631.5</c:v>
                </c:pt>
                <c:pt idx="6" formatCode="#,##0.00">
                  <c:v>1119.8</c:v>
                </c:pt>
                <c:pt idx="7" formatCode="General">
                  <c:v>267.8</c:v>
                </c:pt>
                <c:pt idx="8" formatCode="General">
                  <c:v>491.7</c:v>
                </c:pt>
                <c:pt idx="9" formatCode="#.##00">
                  <c:v>1260</c:v>
                </c:pt>
                <c:pt idx="10" formatCode="#.##00">
                  <c:v>1248.7</c:v>
                </c:pt>
              </c:numCache>
            </c:numRef>
          </c:val>
        </c:ser>
        <c:ser>
          <c:idx val="3"/>
          <c:order val="3"/>
          <c:tx>
            <c:strRef>
              <c:f>Tabelle1!$I$2</c:f>
              <c:strCache>
                <c:ptCount val="1"/>
                <c:pt idx="0">
                  <c:v>Modeled</c:v>
                </c:pt>
              </c:strCache>
            </c:strRef>
          </c:tx>
          <c:invertIfNegative val="0"/>
          <c:cat>
            <c:numRef>
              <c:f>Tabelle1!$B$4:$B$14</c:f>
              <c:numCache>
                <c:formatCode>0</c:formatCode>
                <c:ptCount val="1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</c:numCache>
            </c:numRef>
          </c:cat>
          <c:val>
            <c:numRef>
              <c:f>Tabelle1!$I$4:$I$14</c:f>
              <c:numCache>
                <c:formatCode>#,#00</c:formatCode>
                <c:ptCount val="11"/>
                <c:pt idx="0">
                  <c:v>0</c:v>
                </c:pt>
                <c:pt idx="1">
                  <c:v>0</c:v>
                </c:pt>
                <c:pt idx="2" formatCode="General">
                  <c:v>282.10000000000002</c:v>
                </c:pt>
                <c:pt idx="3">
                  <c:v>179</c:v>
                </c:pt>
                <c:pt idx="4" formatCode="General">
                  <c:v>281.89999999999998</c:v>
                </c:pt>
                <c:pt idx="5">
                  <c:v>33</c:v>
                </c:pt>
                <c:pt idx="6">
                  <c:v>0</c:v>
                </c:pt>
                <c:pt idx="7">
                  <c:v>100</c:v>
                </c:pt>
                <c:pt idx="8">
                  <c:v>640</c:v>
                </c:pt>
                <c:pt idx="9" formatCode="General">
                  <c:v>157.19999999999999</c:v>
                </c:pt>
                <c:pt idx="10" formatCode="General">
                  <c:v>235</c:v>
                </c:pt>
              </c:numCache>
            </c:numRef>
          </c:val>
        </c:ser>
        <c:ser>
          <c:idx val="4"/>
          <c:order val="4"/>
          <c:tx>
            <c:strRef>
              <c:f>Tabelle1!$K$2</c:f>
              <c:strCache>
                <c:ptCount val="1"/>
                <c:pt idx="0">
                  <c:v>Hybrid</c:v>
                </c:pt>
              </c:strCache>
            </c:strRef>
          </c:tx>
          <c:invertIfNegative val="0"/>
          <c:cat>
            <c:numRef>
              <c:f>Tabelle1!$B$4:$B$14</c:f>
              <c:numCache>
                <c:formatCode>0</c:formatCode>
                <c:ptCount val="1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</c:numCache>
            </c:numRef>
          </c:cat>
          <c:val>
            <c:numRef>
              <c:f>Tabelle1!$K$4:$K$14</c:f>
              <c:numCache>
                <c:formatCode>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 formatCode="#,##0.00">
                  <c:v>1681.7</c:v>
                </c:pt>
                <c:pt idx="10" formatCode="#,##0.00">
                  <c:v>1458.6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490880"/>
        <c:axId val="84500864"/>
        <c:axId val="48233536"/>
      </c:bar3DChart>
      <c:catAx>
        <c:axId val="84490880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txPr>
          <a:bodyPr rot="-5400000" vert="horz" anchor="ctr" anchorCtr="0"/>
          <a:lstStyle/>
          <a:p>
            <a:pPr>
              <a:defRPr lang="de-DE"/>
            </a:pPr>
            <a:endParaRPr lang="en-US"/>
          </a:p>
        </c:txPr>
        <c:crossAx val="84500864"/>
        <c:crosses val="autoZero"/>
        <c:auto val="1"/>
        <c:lblAlgn val="ctr"/>
        <c:lblOffset val="100"/>
        <c:noMultiLvlLbl val="0"/>
      </c:catAx>
      <c:valAx>
        <c:axId val="84500864"/>
        <c:scaling>
          <c:orientation val="minMax"/>
        </c:scaling>
        <c:delete val="0"/>
        <c:axPos val="l"/>
        <c:majorGridlines/>
        <c:numFmt formatCode="&quot;$&quot;#,##0" sourceLinked="0"/>
        <c:majorTickMark val="none"/>
        <c:minorTickMark val="none"/>
        <c:tickLblPos val="nextTo"/>
        <c:txPr>
          <a:bodyPr/>
          <a:lstStyle/>
          <a:p>
            <a:pPr>
              <a:defRPr lang="de-DE"/>
            </a:pPr>
            <a:endParaRPr lang="en-US"/>
          </a:p>
        </c:txPr>
        <c:crossAx val="84490880"/>
        <c:crosses val="autoZero"/>
        <c:crossBetween val="between"/>
      </c:valAx>
      <c:serAx>
        <c:axId val="48233536"/>
        <c:scaling>
          <c:orientation val="minMax"/>
        </c:scaling>
        <c:delete val="1"/>
        <c:axPos val="b"/>
        <c:majorTickMark val="out"/>
        <c:minorTickMark val="none"/>
        <c:tickLblPos val="nextTo"/>
        <c:crossAx val="84500864"/>
        <c:crosses val="autoZero"/>
      </c:serAx>
    </c:plotArea>
    <c:legend>
      <c:legendPos val="r"/>
      <c:layout/>
      <c:overlay val="0"/>
      <c:txPr>
        <a:bodyPr/>
        <a:lstStyle/>
        <a:p>
          <a:pPr>
            <a:defRPr lang="de-DE"/>
          </a:pPr>
          <a:endParaRPr lang="en-US"/>
        </a:p>
      </c:txPr>
    </c:legend>
    <c:plotVisOnly val="1"/>
    <c:dispBlanksAs val="gap"/>
    <c:showDLblsOverMax val="0"/>
  </c:chart>
  <c:spPr>
    <a:ln w="9525"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CAT Bond Triggers</a:t>
            </a:r>
          </a:p>
          <a:p>
            <a:pPr>
              <a:defRPr/>
            </a:pPr>
            <a:r>
              <a:rPr lang="en-US" sz="1200" b="0" i="0" baseline="0"/>
              <a:t>by number issued</a:t>
            </a:r>
          </a:p>
        </c:rich>
      </c:tx>
      <c:layout/>
      <c:overlay val="0"/>
    </c:title>
    <c:autoTitleDeleted val="0"/>
    <c:view3D>
      <c:rotX val="20"/>
      <c:rotY val="4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Tabelle1!$C$2</c:f>
              <c:strCache>
                <c:ptCount val="1"/>
                <c:pt idx="0">
                  <c:v>Indemnity</c:v>
                </c:pt>
              </c:strCache>
            </c:strRef>
          </c:tx>
          <c:invertIfNegative val="0"/>
          <c:cat>
            <c:numRef>
              <c:f>Tabelle1!$B$4:$B$14</c:f>
              <c:numCache>
                <c:formatCode>0</c:formatCode>
                <c:ptCount val="1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</c:numCache>
            </c:numRef>
          </c:cat>
          <c:val>
            <c:numRef>
              <c:f>Tabelle1!$D$4:$D$14</c:f>
              <c:numCache>
                <c:formatCode>0</c:formatCode>
                <c:ptCount val="11"/>
                <c:pt idx="0">
                  <c:v>3</c:v>
                </c:pt>
                <c:pt idx="1">
                  <c:v>8</c:v>
                </c:pt>
                <c:pt idx="2">
                  <c:v>7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4</c:v>
                </c:pt>
                <c:pt idx="9">
                  <c:v>2</c:v>
                </c:pt>
                <c:pt idx="10">
                  <c:v>5</c:v>
                </c:pt>
              </c:numCache>
            </c:numRef>
          </c:val>
        </c:ser>
        <c:ser>
          <c:idx val="1"/>
          <c:order val="1"/>
          <c:tx>
            <c:strRef>
              <c:f>Tabelle1!$G$2</c:f>
              <c:strCache>
                <c:ptCount val="1"/>
                <c:pt idx="0">
                  <c:v>PCS (Index)</c:v>
                </c:pt>
              </c:strCache>
            </c:strRef>
          </c:tx>
          <c:invertIfNegative val="0"/>
          <c:cat>
            <c:numRef>
              <c:f>Tabelle1!$B$4:$B$14</c:f>
              <c:numCache>
                <c:formatCode>0</c:formatCode>
                <c:ptCount val="1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</c:numCache>
            </c:numRef>
          </c:cat>
          <c:val>
            <c:numRef>
              <c:f>Tabelle1!$H$4:$H$14</c:f>
              <c:numCache>
                <c:formatCode>0</c:formatCode>
                <c:ptCount val="11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0</c:v>
                </c:pt>
                <c:pt idx="9">
                  <c:v>6</c:v>
                </c:pt>
                <c:pt idx="10">
                  <c:v>7</c:v>
                </c:pt>
              </c:numCache>
            </c:numRef>
          </c:val>
        </c:ser>
        <c:ser>
          <c:idx val="2"/>
          <c:order val="2"/>
          <c:tx>
            <c:strRef>
              <c:f>Tabelle1!$E$2</c:f>
              <c:strCache>
                <c:ptCount val="1"/>
                <c:pt idx="0">
                  <c:v>Parametric</c:v>
                </c:pt>
              </c:strCache>
            </c:strRef>
          </c:tx>
          <c:invertIfNegative val="0"/>
          <c:cat>
            <c:numRef>
              <c:f>Tabelle1!$B$4:$B$14</c:f>
              <c:numCache>
                <c:formatCode>0</c:formatCode>
                <c:ptCount val="1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</c:numCache>
            </c:numRef>
          </c:cat>
          <c:val>
            <c:numRef>
              <c:f>Tabelle1!$F$4:$F$14</c:f>
              <c:numCache>
                <c:formatCode>0</c:formatCode>
                <c:ptCount val="11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2</c:v>
                </c:pt>
                <c:pt idx="8">
                  <c:v>3</c:v>
                </c:pt>
                <c:pt idx="9">
                  <c:v>7</c:v>
                </c:pt>
                <c:pt idx="10">
                  <c:v>7</c:v>
                </c:pt>
              </c:numCache>
            </c:numRef>
          </c:val>
        </c:ser>
        <c:ser>
          <c:idx val="3"/>
          <c:order val="3"/>
          <c:tx>
            <c:strRef>
              <c:f>Tabelle1!$I$2</c:f>
              <c:strCache>
                <c:ptCount val="1"/>
                <c:pt idx="0">
                  <c:v>Modeled</c:v>
                </c:pt>
              </c:strCache>
            </c:strRef>
          </c:tx>
          <c:invertIfNegative val="0"/>
          <c:cat>
            <c:numRef>
              <c:f>Tabelle1!$B$4:$B$14</c:f>
              <c:numCache>
                <c:formatCode>0</c:formatCode>
                <c:ptCount val="1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</c:numCache>
            </c:numRef>
          </c:cat>
          <c:val>
            <c:numRef>
              <c:f>Tabelle1!$J$4:$J$14</c:f>
              <c:numCache>
                <c:formatCode>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3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ser>
          <c:idx val="4"/>
          <c:order val="4"/>
          <c:tx>
            <c:strRef>
              <c:f>Tabelle1!$K$2</c:f>
              <c:strCache>
                <c:ptCount val="1"/>
                <c:pt idx="0">
                  <c:v>Hybrid</c:v>
                </c:pt>
              </c:strCache>
            </c:strRef>
          </c:tx>
          <c:invertIfNegative val="0"/>
          <c:cat>
            <c:numRef>
              <c:f>Tabelle1!$B$4:$B$14</c:f>
              <c:numCache>
                <c:formatCode>0</c:formatCode>
                <c:ptCount val="1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</c:numCache>
            </c:numRef>
          </c:cat>
          <c:val>
            <c:numRef>
              <c:f>Tabelle1!$L$4:$L$14</c:f>
              <c:numCache>
                <c:formatCode>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4</c:v>
                </c:pt>
                <c:pt idx="10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4108416"/>
        <c:axId val="44122496"/>
        <c:axId val="48384192"/>
      </c:bar3DChart>
      <c:catAx>
        <c:axId val="4410841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txPr>
          <a:bodyPr/>
          <a:lstStyle/>
          <a:p>
            <a:pPr>
              <a:defRPr lang="de-DE"/>
            </a:pPr>
            <a:endParaRPr lang="en-US"/>
          </a:p>
        </c:txPr>
        <c:crossAx val="44122496"/>
        <c:crosses val="autoZero"/>
        <c:auto val="1"/>
        <c:lblAlgn val="ctr"/>
        <c:lblOffset val="100"/>
        <c:noMultiLvlLbl val="0"/>
      </c:catAx>
      <c:valAx>
        <c:axId val="44122496"/>
        <c:scaling>
          <c:orientation val="minMax"/>
        </c:scaling>
        <c:delete val="0"/>
        <c:axPos val="l"/>
        <c:majorGridlines/>
        <c:numFmt formatCode="0" sourceLinked="1"/>
        <c:majorTickMark val="none"/>
        <c:minorTickMark val="none"/>
        <c:tickLblPos val="nextTo"/>
        <c:txPr>
          <a:bodyPr/>
          <a:lstStyle/>
          <a:p>
            <a:pPr>
              <a:defRPr lang="de-DE"/>
            </a:pPr>
            <a:endParaRPr lang="en-US"/>
          </a:p>
        </c:txPr>
        <c:crossAx val="44108416"/>
        <c:crosses val="autoZero"/>
        <c:crossBetween val="between"/>
      </c:valAx>
      <c:serAx>
        <c:axId val="48384192"/>
        <c:scaling>
          <c:orientation val="minMax"/>
        </c:scaling>
        <c:delete val="1"/>
        <c:axPos val="b"/>
        <c:majorTickMark val="out"/>
        <c:minorTickMark val="none"/>
        <c:tickLblPos val="nextTo"/>
        <c:crossAx val="44122496"/>
        <c:crosses val="autoZero"/>
      </c:serAx>
    </c:plotArea>
    <c:legend>
      <c:legendPos val="r"/>
      <c:layout/>
      <c:overlay val="0"/>
      <c:txPr>
        <a:bodyPr/>
        <a:lstStyle/>
        <a:p>
          <a:pPr>
            <a:defRPr lang="de-DE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6733" cy="46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73" tIns="46986" rIns="93973" bIns="4698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8705" y="0"/>
            <a:ext cx="3066733" cy="46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73" tIns="46986" rIns="93973" bIns="4698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9328"/>
            <a:ext cx="3066733" cy="46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73" tIns="46986" rIns="93973" bIns="4698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8705" y="8899328"/>
            <a:ext cx="3066733" cy="46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73" tIns="46986" rIns="93973" bIns="4698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CA44615B-FA72-405D-BF28-8F94200661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649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6733" cy="46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73" tIns="46986" rIns="93973" bIns="4698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705" y="0"/>
            <a:ext cx="3066733" cy="46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73" tIns="46986" rIns="93973" bIns="4698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703263"/>
            <a:ext cx="4683125" cy="35131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9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7708" y="4450477"/>
            <a:ext cx="5661660" cy="4216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73" tIns="46986" rIns="93973" bIns="469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9328"/>
            <a:ext cx="3066733" cy="46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73" tIns="46986" rIns="93973" bIns="4698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705" y="8899328"/>
            <a:ext cx="3066733" cy="46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73" tIns="46986" rIns="93973" bIns="4698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A5C2B21F-2D4F-4C9F-8FAE-24247032FA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56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2B21F-2D4F-4C9F-8FAE-24247032FAC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289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2B21F-2D4F-4C9F-8FAE-24247032FAC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864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2B21F-2D4F-4C9F-8FAE-24247032FAC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897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FF41B3-6254-4309-8F32-C947120D59B1}" type="slidenum">
              <a:rPr lang="en-US"/>
              <a:pPr/>
              <a:t>14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Suppose that </a:t>
            </a:r>
            <a:r>
              <a:rPr lang="en-US">
                <a:latin typeface="Symbol" pitchFamily="18" charset="2"/>
              </a:rPr>
              <a:t>a</a:t>
            </a:r>
            <a:r>
              <a:rPr lang="en-US"/>
              <a:t> &lt; g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2B21F-2D4F-4C9F-8FAE-24247032FAC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277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2B21F-2D4F-4C9F-8FAE-24247032FAC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3799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2B21F-2D4F-4C9F-8FAE-24247032FAC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228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2B21F-2D4F-4C9F-8FAE-24247032FAC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784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2B21F-2D4F-4C9F-8FAE-24247032FAC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077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2B21F-2D4F-4C9F-8FAE-24247032FAC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3648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2B21F-2D4F-4C9F-8FAE-24247032FAC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83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2B21F-2D4F-4C9F-8FAE-24247032FAC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0504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2B21F-2D4F-4C9F-8FAE-24247032FAC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4807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2B21F-2D4F-4C9F-8FAE-24247032FAC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54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2B21F-2D4F-4C9F-8FAE-24247032FAC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20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2B21F-2D4F-4C9F-8FAE-24247032FAC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40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2B21F-2D4F-4C9F-8FAE-24247032FAC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72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2B21F-2D4F-4C9F-8FAE-24247032FAC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061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2B21F-2D4F-4C9F-8FAE-24247032FAC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84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2B21F-2D4F-4C9F-8FAE-24247032FAC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87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2B21F-2D4F-4C9F-8FAE-24247032FAC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225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47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fld id="{D97958F7-17B1-4E35-9FDA-3FF5279AF153}" type="datetime2">
              <a:rPr lang="en-US"/>
              <a:pPr/>
              <a:t>Monday, July 25, 2011</a:t>
            </a:fld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fld id="{1A7BF91A-5CF1-4360-8757-C4769264B1DE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75783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75784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5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6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BC9385-58E3-4FE2-ABF5-273D261D0FF5}" type="datetime2">
              <a:rPr lang="en-US"/>
              <a:pPr/>
              <a:t>Monday, July 25,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A1E841-9075-48B2-ABC2-AF8BA59EA3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406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2683A5-64A3-40D9-9706-CA2FA4D35F31}" type="datetime2">
              <a:rPr lang="en-US"/>
              <a:pPr/>
              <a:t>Monday, July 25,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B767E-6ADB-4EB5-9C88-11AA1B2DF1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73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4181D92-1E05-4419-82BD-C0783905403A}" type="datetime2">
              <a:rPr lang="en-US"/>
              <a:pPr/>
              <a:t>Monday, July 25,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A89845F-86FC-4FEA-9D27-AEECFD5F81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16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B42469-A4CB-416C-BED0-7D95A0FB45CA}" type="datetime2">
              <a:rPr lang="en-US"/>
              <a:pPr/>
              <a:t>Monday, July 25,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5A4297-A3DA-43C3-B270-AA640C136D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769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9C4C10-73D5-46DE-930F-A3A97D260A16}" type="datetime2">
              <a:rPr lang="en-US"/>
              <a:pPr/>
              <a:t>Monday, July 25,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A7676-3140-4C36-9DCA-C28BB7B35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31F290-BAAE-44A0-A970-14D24CF8CCE3}" type="datetime2">
              <a:rPr lang="en-US"/>
              <a:pPr/>
              <a:t>Monday, July 25,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74B67-5D07-4788-8C12-2984F7D26B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57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2D050E-5354-4307-AE06-92DBFC604CE4}" type="datetime2">
              <a:rPr lang="en-US"/>
              <a:pPr/>
              <a:t>Monday, July 25, 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94E5D-9FAC-4DAF-82C6-7CDB03090F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25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8933D8-A896-49FC-9EAA-D63A631E6525}" type="datetime2">
              <a:rPr lang="en-US"/>
              <a:pPr/>
              <a:t>Monday, July 25, 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D48E55-C607-44B9-978D-2AC4D0F334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86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4B03A5-50EA-4946-B641-23259CFB7606}" type="datetime2">
              <a:rPr lang="en-US"/>
              <a:pPr/>
              <a:t>Monday, July 25, 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95B8D0-9F04-4125-8DBB-A253A72536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503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037D1C-C680-4AB8-8253-DD82C8D2B26C}" type="datetime2">
              <a:rPr lang="en-US"/>
              <a:pPr/>
              <a:t>Monday, July 25,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1EEF7-3781-4AEF-9D66-2952D2A13B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3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1AC0F3-11FC-4606-9325-365BEABC0260}" type="datetime2">
              <a:rPr lang="en-US"/>
              <a:pPr/>
              <a:t>Monday, July 25,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E580C8-C3CE-4CED-8060-F8A20D99D9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8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FBC04C74-4BA8-4D37-BA2D-4DB2785B8181}" type="datetime2">
              <a:rPr lang="en-US"/>
              <a:pPr/>
              <a:t>Monday, July 25, 2011</a:t>
            </a:fld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0B049328-1422-44BC-9BE0-025586F512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4760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61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4762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entury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entury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entury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entury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entury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entury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entury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entury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cminn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Choice%20of%20Trigger%20in%20an%20ILS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hyperlink" Target="Choice%20of%20Trigger%20in%20an%20ILS.pdf#6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hyperlink" Target="Choice%20of%20Trigger%20in%20an%20ILS.pdf#7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png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9.png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1.emf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Choice%20of%20Trigger%20in%20an%20ILS.pdf#18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Choice of Trigger in an Insurance Linked Security:</a:t>
            </a:r>
            <a:br>
              <a:rPr lang="en-US" sz="3600" dirty="0" smtClean="0"/>
            </a:br>
            <a:r>
              <a:rPr lang="en-US" sz="2800" dirty="0" smtClean="0"/>
              <a:t>the Mortality Risk Case</a:t>
            </a:r>
            <a:endParaRPr lang="en-US" sz="2800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by</a:t>
            </a:r>
          </a:p>
          <a:p>
            <a:endParaRPr lang="en-US" dirty="0" smtClean="0"/>
          </a:p>
          <a:p>
            <a:r>
              <a:rPr lang="en-US" sz="6000" dirty="0" smtClean="0"/>
              <a:t>Richard </a:t>
            </a:r>
            <a:r>
              <a:rPr lang="en-US" sz="6000" dirty="0" smtClean="0">
                <a:hlinkClick r:id="rId3"/>
              </a:rPr>
              <a:t>MacMinn</a:t>
            </a:r>
            <a:r>
              <a:rPr lang="en-US" sz="6000" dirty="0" smtClean="0"/>
              <a:t> and Andreas Richter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4500" dirty="0" smtClean="0">
                <a:solidFill>
                  <a:srgbClr val="FF0000"/>
                </a:solidFill>
              </a:rPr>
              <a:t>2011 China International Conference on Insurance and Risk Management </a:t>
            </a:r>
          </a:p>
          <a:p>
            <a:r>
              <a:rPr lang="en-US" dirty="0" smtClean="0"/>
              <a:t>Beijing, July 2011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17" y="3505200"/>
            <a:ext cx="1076325" cy="100012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file"/>
              </a:rPr>
              <a:t>Model</a:t>
            </a:r>
            <a:endParaRPr lang="en-US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absence of any ILS, the reinsurer’s stock market value is the value of its book of business:</a:t>
            </a:r>
          </a:p>
          <a:p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 = </a:t>
            </a:r>
            <a:r>
              <a:rPr lang="en-US" dirty="0" smtClean="0">
                <a:latin typeface="Symbol" pitchFamily="18" charset="2"/>
              </a:rPr>
              <a:t>(0, z)</a:t>
            </a:r>
            <a:r>
              <a:rPr lang="en-US" dirty="0" smtClean="0"/>
              <a:t>		set of states of nature </a:t>
            </a:r>
            <a:r>
              <a:rPr lang="en-US" dirty="0" smtClean="0">
                <a:sym typeface="Symbol" pitchFamily="18" charset="2"/>
              </a:rPr>
              <a:t></a:t>
            </a:r>
            <a:r>
              <a:rPr lang="en-US" dirty="0" smtClean="0"/>
              <a:t> </a:t>
            </a:r>
          </a:p>
          <a:p>
            <a:r>
              <a:rPr lang="en-US" dirty="0" smtClean="0">
                <a:latin typeface="Symbol" pitchFamily="18" charset="2"/>
              </a:rPr>
              <a:t>P(a, w)		= G(w) - </a:t>
            </a:r>
            <a:r>
              <a:rPr lang="en-US" dirty="0" smtClean="0"/>
              <a:t>L</a:t>
            </a:r>
            <a:r>
              <a:rPr lang="en-US" dirty="0" smtClean="0">
                <a:latin typeface="Symbol" pitchFamily="18" charset="2"/>
              </a:rPr>
              <a:t>(</a:t>
            </a:r>
            <a:r>
              <a:rPr lang="en-US" dirty="0" smtClean="0"/>
              <a:t>a</a:t>
            </a:r>
            <a:r>
              <a:rPr lang="en-US" dirty="0" smtClean="0">
                <a:latin typeface="Symbol" pitchFamily="18" charset="2"/>
              </a:rPr>
              <a:t>, w) - </a:t>
            </a:r>
            <a:r>
              <a:rPr lang="en-US" dirty="0" smtClean="0"/>
              <a:t>a</a:t>
            </a:r>
          </a:p>
          <a:p>
            <a:r>
              <a:rPr lang="en-US" dirty="0" smtClean="0">
                <a:latin typeface="Symbol" pitchFamily="18" charset="2"/>
              </a:rPr>
              <a:t>G(w)</a:t>
            </a:r>
            <a:r>
              <a:rPr lang="en-US" dirty="0" smtClean="0"/>
              <a:t>  		premium income</a:t>
            </a:r>
          </a:p>
          <a:p>
            <a:r>
              <a:rPr lang="en-US" dirty="0" smtClean="0"/>
              <a:t>L(a, 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)		loss on book of business</a:t>
            </a:r>
          </a:p>
          <a:p>
            <a:r>
              <a:rPr lang="en-US" dirty="0" smtClean="0"/>
              <a:t>a			(cost of) underwriting effort</a:t>
            </a:r>
          </a:p>
          <a:p>
            <a:r>
              <a:rPr lang="en-US" dirty="0" smtClean="0">
                <a:sym typeface="Symbol" pitchFamily="18" charset="2"/>
              </a:rPr>
              <a:t>p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(w)</a:t>
            </a:r>
            <a:r>
              <a:rPr lang="en-US" dirty="0" smtClean="0">
                <a:sym typeface="Symbol" pitchFamily="18" charset="2"/>
              </a:rPr>
              <a:t>     		basis stock price,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46F3-BB65-4876-88E8-4D8B1CBB96DD}" type="datetime2">
              <a:rPr lang="en-US" smtClean="0"/>
              <a:pPr/>
              <a:t>Monday, July 25, 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19D4-15FF-4DBD-9609-C78520C999C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odel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4" action="ppaction://hlinkfile"/>
              </a:rPr>
              <a:t>Assumption</a:t>
            </a:r>
            <a:endParaRPr lang="en-US" dirty="0" smtClean="0"/>
          </a:p>
          <a:p>
            <a:r>
              <a:rPr lang="en-US" dirty="0" smtClean="0"/>
              <a:t>The reinsurer’s payoff P(a, w) satisfies the Principle of Decreasing Uncertainty (PDU):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After compensating for the change in the mean, the PDU provides a decrease in the risk in the Rothschild-Stiglitz sense (MacMinn and Holtmann 1983). </a:t>
            </a:r>
          </a:p>
          <a:p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7BC8-2101-442E-A940-DB93AFC40F65}" type="datetime2">
              <a:rPr lang="en-US" smtClean="0"/>
              <a:pPr/>
              <a:t>Monday, July 25, 2011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B5EF4-116F-45A5-86EB-54D35FDEA9C5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83972" name="Object 4"/>
          <p:cNvGraphicFramePr>
            <a:graphicFrameLocks noChangeAspect="1"/>
          </p:cNvGraphicFramePr>
          <p:nvPr/>
        </p:nvGraphicFramePr>
        <p:xfrm>
          <a:off x="2743200" y="3124200"/>
          <a:ext cx="299720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9" name="Equation" r:id="rId5" imgW="1257120" imgH="355320" progId="Equation.DSMT4">
                  <p:embed/>
                </p:oleObj>
              </mc:Choice>
              <mc:Fallback>
                <p:oleObj name="Equation" r:id="rId5" imgW="1257120" imgH="3553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124200"/>
                        <a:ext cx="2997200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Limited liability and incentives</a:t>
            </a:r>
            <a:endParaRPr lang="en-US" dirty="0"/>
          </a:p>
        </p:txBody>
      </p:sp>
      <p:sp>
        <p:nvSpPr>
          <p:cNvPr id="85000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effort taken by the unhedged reinsurer, a</a:t>
            </a:r>
            <a:r>
              <a:rPr lang="en-US" sz="2400" baseline="30000" dirty="0" smtClean="0"/>
              <a:t>u</a:t>
            </a:r>
            <a:r>
              <a:rPr lang="en-US" dirty="0" smtClean="0"/>
              <a:t>, is determined by maximizing the stock value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where 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 is defined by </a:t>
            </a:r>
            <a:r>
              <a:rPr lang="en-US" dirty="0" smtClean="0">
                <a:latin typeface="Symbol" pitchFamily="18" charset="2"/>
              </a:rPr>
              <a:t>P(</a:t>
            </a:r>
            <a:r>
              <a:rPr lang="en-US" dirty="0" smtClean="0"/>
              <a:t>a</a:t>
            </a:r>
            <a:r>
              <a:rPr lang="en-US" dirty="0" smtClean="0">
                <a:latin typeface="Symbol" pitchFamily="18" charset="2"/>
              </a:rPr>
              <a:t>, d) </a:t>
            </a:r>
            <a:r>
              <a:rPr lang="en-US" dirty="0" smtClean="0"/>
              <a:t>= 0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hlinkClick r:id="rId4" action="ppaction://hlinkfile"/>
              </a:rPr>
              <a:t>socially efficient</a:t>
            </a:r>
            <a:r>
              <a:rPr lang="en-US" dirty="0" smtClean="0"/>
              <a:t> level of effort, </a:t>
            </a:r>
            <a:r>
              <a:rPr lang="en-US" dirty="0" err="1" smtClean="0"/>
              <a:t>a</a:t>
            </a:r>
            <a:r>
              <a:rPr lang="en-US" sz="2400" baseline="30000" dirty="0" err="1" smtClean="0"/>
              <a:t>e</a:t>
            </a:r>
            <a:r>
              <a:rPr lang="en-US" dirty="0" smtClean="0"/>
              <a:t>, is determined by maximizing</a:t>
            </a:r>
          </a:p>
          <a:p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A151-21C1-42FA-8FDD-21969A189587}" type="datetime2">
              <a:rPr lang="en-US" smtClean="0"/>
              <a:pPr/>
              <a:t>Monday, July 25, 2011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FDA5D-7599-48C5-8ADA-8D87953ACEAF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849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9817826"/>
              </p:ext>
            </p:extLst>
          </p:nvPr>
        </p:nvGraphicFramePr>
        <p:xfrm>
          <a:off x="1143000" y="3048000"/>
          <a:ext cx="6773863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3" name="Equation" r:id="rId5" imgW="2819160" imgH="291960" progId="Equation.DSMT4">
                  <p:embed/>
                </p:oleObj>
              </mc:Choice>
              <mc:Fallback>
                <p:oleObj name="Equation" r:id="rId5" imgW="2819160" imgH="291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048000"/>
                        <a:ext cx="6773863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998" name="Object 6"/>
          <p:cNvGraphicFramePr>
            <a:graphicFrameLocks noChangeAspect="1"/>
          </p:cNvGraphicFramePr>
          <p:nvPr/>
        </p:nvGraphicFramePr>
        <p:xfrm>
          <a:off x="2438400" y="5394325"/>
          <a:ext cx="317182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4" name="Equation" r:id="rId7" imgW="1333440" imgH="291960" progId="Equation.DSMT4">
                  <p:embed/>
                </p:oleObj>
              </mc:Choice>
              <mc:Fallback>
                <p:oleObj name="Equation" r:id="rId7" imgW="1333440" imgH="2919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394325"/>
                        <a:ext cx="3171825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50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50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50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50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00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Limited liability and incentives</a:t>
            </a:r>
            <a:endParaRPr lang="en-US"/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Judgment Proof Problem </a:t>
            </a:r>
          </a:p>
          <a:p>
            <a:pPr lvl="1"/>
            <a:r>
              <a:rPr lang="en-US" dirty="0" smtClean="0"/>
              <a:t>(Shavell 1986, </a:t>
            </a:r>
            <a:r>
              <a:rPr lang="en-US" dirty="0" err="1" smtClean="0"/>
              <a:t>Kahan</a:t>
            </a:r>
            <a:r>
              <a:rPr lang="en-US" dirty="0" smtClean="0"/>
              <a:t> 1989, MacMinn 2002)</a:t>
            </a:r>
          </a:p>
          <a:p>
            <a:r>
              <a:rPr lang="en-US" dirty="0" smtClean="0"/>
              <a:t>If 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 &gt; 0 then the level of care selected by the unhedged reinsurer is less than the socially efficient level, </a:t>
            </a:r>
            <a:r>
              <a:rPr lang="en-US" i="1" dirty="0" smtClean="0"/>
              <a:t>i.e.</a:t>
            </a:r>
            <a:r>
              <a:rPr lang="en-US" dirty="0" smtClean="0"/>
              <a:t>, a</a:t>
            </a:r>
            <a:r>
              <a:rPr lang="en-US" baseline="30000" dirty="0" smtClean="0"/>
              <a:t>u</a:t>
            </a:r>
            <a:r>
              <a:rPr lang="en-US" dirty="0" smtClean="0"/>
              <a:t> &lt; </a:t>
            </a:r>
            <a:r>
              <a:rPr lang="en-US" dirty="0" err="1" smtClean="0"/>
              <a:t>a</a:t>
            </a:r>
            <a:r>
              <a:rPr lang="en-US" baseline="30000" dirty="0" err="1" smtClean="0"/>
              <a:t>e</a:t>
            </a:r>
            <a:r>
              <a:rPr lang="en-US" dirty="0" smtClean="0"/>
              <a:t>, since</a:t>
            </a:r>
          </a:p>
          <a:p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6BF2-CF35-45EA-91A0-9E4F1C3A2EFD}" type="datetime2">
              <a:rPr lang="en-US" smtClean="0"/>
              <a:pPr/>
              <a:t>Monday, July 25, 2011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C8409-CCBF-4F64-A436-126BF49702D1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86020" name="Object 4"/>
          <p:cNvGraphicFramePr>
            <a:graphicFrameLocks noChangeAspect="1"/>
          </p:cNvGraphicFramePr>
          <p:nvPr/>
        </p:nvGraphicFramePr>
        <p:xfrm>
          <a:off x="1066800" y="3962400"/>
          <a:ext cx="6521450" cy="193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9" name="Equation" r:id="rId4" imgW="3251160" imgH="965160" progId="Equation.DSMT4">
                  <p:embed/>
                </p:oleObj>
              </mc:Choice>
              <mc:Fallback>
                <p:oleObj name="Equation" r:id="rId4" imgW="3251160" imgH="965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962400"/>
                        <a:ext cx="6521450" cy="193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60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60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60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60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Indemnity hedge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DA2D2-D2FF-4977-86B9-019805FB4049}" type="datetime2">
              <a:rPr lang="en-US" smtClean="0"/>
              <a:pPr/>
              <a:t>Monday, July 25, 2011</a:t>
            </a:fld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DB3A-6D3C-438D-B56A-D255FCE9A04F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88068" name="Object 4"/>
          <p:cNvGraphicFramePr>
            <a:graphicFrameLocks noChangeAspect="1"/>
          </p:cNvGraphicFramePr>
          <p:nvPr/>
        </p:nvGraphicFramePr>
        <p:xfrm>
          <a:off x="762000" y="1905000"/>
          <a:ext cx="7650163" cy="417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84" name="Drawing" r:id="rId4" imgW="5511370" imgH="2843106" progId="Canvas.Drawing.X">
                  <p:embed/>
                </p:oleObj>
              </mc:Choice>
              <mc:Fallback>
                <p:oleObj name="Drawing" r:id="rId4" imgW="5511370" imgH="2843106" progId="Canvas.Drawing.X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05000"/>
                        <a:ext cx="7650163" cy="417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0" name="Object 6"/>
          <p:cNvGraphicFramePr>
            <a:graphicFrameLocks noChangeAspect="1"/>
          </p:cNvGraphicFramePr>
          <p:nvPr/>
        </p:nvGraphicFramePr>
        <p:xfrm>
          <a:off x="3048000" y="5638800"/>
          <a:ext cx="427355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85" name="Equation" r:id="rId6" imgW="2374560" imgH="368280" progId="Equation.DSMT4">
                  <p:embed/>
                </p:oleObj>
              </mc:Choice>
              <mc:Fallback>
                <p:oleObj name="Equation" r:id="rId6" imgW="2374560" imgH="3682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5638800"/>
                        <a:ext cx="4273550" cy="6635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Index hedge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C30D-558C-4D22-AF6A-B40F1E796A00}" type="datetime2">
              <a:rPr lang="en-US" smtClean="0"/>
              <a:pPr/>
              <a:t>Monday, July 25, 2011</a:t>
            </a:fld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7529B-C17B-48EE-B288-F49D440EC410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90116" name="Object 4"/>
          <p:cNvGraphicFramePr>
            <a:graphicFrameLocks noChangeAspect="1"/>
          </p:cNvGraphicFramePr>
          <p:nvPr/>
        </p:nvGraphicFramePr>
        <p:xfrm>
          <a:off x="533400" y="1524000"/>
          <a:ext cx="8116888" cy="418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0" name="Drawing" r:id="rId4" imgW="5511370" imgH="2843106" progId="Canvas.Drawing.9">
                  <p:embed/>
                </p:oleObj>
              </mc:Choice>
              <mc:Fallback>
                <p:oleObj name="Drawing" r:id="rId4" imgW="5511370" imgH="2843106" progId="Canvas.Drawing.9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524000"/>
                        <a:ext cx="8116888" cy="418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7" name="Object 5"/>
          <p:cNvGraphicFramePr>
            <a:graphicFrameLocks noChangeAspect="1"/>
          </p:cNvGraphicFramePr>
          <p:nvPr/>
        </p:nvGraphicFramePr>
        <p:xfrm>
          <a:off x="2614613" y="5356225"/>
          <a:ext cx="3176587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1" name="Equation" r:id="rId6" imgW="1765080" imgH="368280" progId="Equation.DSMT4">
                  <p:embed/>
                </p:oleObj>
              </mc:Choice>
              <mc:Fallback>
                <p:oleObj name="Equation" r:id="rId6" imgW="1765080" imgH="368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613" y="5356225"/>
                        <a:ext cx="3176587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Incentive effects of hedging</a:t>
            </a:r>
            <a:endParaRPr lang="en-US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hedging correct the adverse incentive due to the judgment proof problem?</a:t>
            </a:r>
          </a:p>
          <a:p>
            <a:r>
              <a:rPr lang="en-US" dirty="0" smtClean="0"/>
              <a:t>With the hedge in place, the organization maximizes stock value </a:t>
            </a:r>
            <a:r>
              <a:rPr lang="en-US" i="1" dirty="0" smtClean="0"/>
              <a:t>now</a:t>
            </a:r>
            <a:r>
              <a:rPr lang="en-US" dirty="0" smtClean="0"/>
              <a:t>.  This determines the underwriting effort a(i)</a:t>
            </a:r>
          </a:p>
          <a:p>
            <a:r>
              <a:rPr lang="en-US" dirty="0" smtClean="0"/>
              <a:t>An indemnity hedge creates a moral hazard problem</a:t>
            </a:r>
          </a:p>
          <a:p>
            <a:r>
              <a:rPr lang="en-US" dirty="0" smtClean="0"/>
              <a:t>An index hedge creates basis risk no but no moral hazard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21EA5-1508-432A-A1BF-32EA3DBA7AD9}" type="datetime2">
              <a:rPr lang="en-US" smtClean="0"/>
              <a:pPr/>
              <a:t>Monday, July 25, 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057D-8980-4BDA-A5F7-245DE34C072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1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1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Indemnity trigger</a:t>
            </a: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Let a</a:t>
            </a:r>
            <a:r>
              <a:rPr lang="en-US" baseline="30000" dirty="0" smtClean="0"/>
              <a:t>m</a:t>
            </a:r>
            <a:r>
              <a:rPr lang="en-US" dirty="0" smtClean="0"/>
              <a:t>(i) be the effort that maximizes </a:t>
            </a:r>
            <a:r>
              <a:rPr lang="en-US" dirty="0" err="1" smtClean="0"/>
              <a:t>S</a:t>
            </a:r>
            <a:r>
              <a:rPr lang="en-US" baseline="30000" dirty="0" err="1" smtClean="0"/>
              <a:t>m</a:t>
            </a:r>
            <a:r>
              <a:rPr lang="en-US" dirty="0" smtClean="0"/>
              <a:t>(a, i).</a:t>
            </a:r>
          </a:p>
          <a:p>
            <a:r>
              <a:rPr lang="en-US" dirty="0" smtClean="0"/>
              <a:t>The function a</a:t>
            </a:r>
            <a:r>
              <a:rPr lang="en-US" baseline="30000" dirty="0" smtClean="0"/>
              <a:t>m</a:t>
            </a:r>
            <a:r>
              <a:rPr lang="en-US" dirty="0" smtClean="0"/>
              <a:t>(i) has the following characteristics: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smtClean="0"/>
              <a:t>where i* is the trigger such that a = 0 and i hat  is the trigger level such that a = d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D9D7F-C168-4CF6-905E-D1D9C6E4AB50}" type="datetime2">
              <a:rPr lang="en-US" smtClean="0"/>
              <a:pPr/>
              <a:t>Monday, July 25, 2011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0591-8306-4EA1-BC4C-0AC5E7CA862D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921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1645616"/>
              </p:ext>
            </p:extLst>
          </p:nvPr>
        </p:nvGraphicFramePr>
        <p:xfrm>
          <a:off x="5257800" y="2819400"/>
          <a:ext cx="2752725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4" name="Drawing" r:id="rId4" imgW="2752566" imgH="2161937" progId="Canvas.Drawing.X">
                  <p:embed/>
                </p:oleObj>
              </mc:Choice>
              <mc:Fallback>
                <p:oleObj name="Drawing" r:id="rId4" imgW="2752566" imgH="2161937" progId="Canvas.Drawing.X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819400"/>
                        <a:ext cx="2752725" cy="216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6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5547165"/>
              </p:ext>
            </p:extLst>
          </p:nvPr>
        </p:nvGraphicFramePr>
        <p:xfrm>
          <a:off x="1108075" y="3276600"/>
          <a:ext cx="3616325" cy="149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5" name="Equation" r:id="rId6" imgW="1574640" imgH="647640" progId="Equation.DSMT4">
                  <p:embed/>
                </p:oleObj>
              </mc:Choice>
              <mc:Fallback>
                <p:oleObj name="Equation" r:id="rId6" imgW="1574640" imgH="647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8075" y="3276600"/>
                        <a:ext cx="3616325" cy="1490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9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Altered incentives with hedging: the indemnity trigger</a:t>
            </a:r>
            <a:endParaRPr lang="en-US"/>
          </a:p>
        </p:txBody>
      </p:sp>
      <p:sp>
        <p:nvSpPr>
          <p:cNvPr id="93193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800600" cy="4530725"/>
          </a:xfrm>
        </p:spPr>
        <p:txBody>
          <a:bodyPr>
            <a:normAutofit/>
          </a:bodyPr>
          <a:lstStyle/>
          <a:p>
            <a:r>
              <a:rPr lang="en-US" dirty="0" smtClean="0"/>
              <a:t>With indemnity based hedging . . .</a:t>
            </a:r>
          </a:p>
          <a:p>
            <a:pPr lvl="1"/>
            <a:r>
              <a:rPr lang="en-US" dirty="0" smtClean="0"/>
              <a:t>The reaction function increases in i, </a:t>
            </a:r>
            <a:r>
              <a:rPr lang="en-US" i="1" dirty="0" smtClean="0"/>
              <a:t>i.e.</a:t>
            </a:r>
            <a:r>
              <a:rPr lang="en-US" dirty="0" smtClean="0"/>
              <a:t>, the more protection the lower the effort</a:t>
            </a:r>
          </a:p>
          <a:p>
            <a:pPr lvl="1"/>
            <a:r>
              <a:rPr lang="en-US" dirty="0" smtClean="0"/>
              <a:t>Incentives are completely eliminated if the trigger is sufficiently low.</a:t>
            </a:r>
          </a:p>
          <a:p>
            <a:pPr lvl="1"/>
            <a:r>
              <a:rPr lang="en-US" dirty="0" smtClean="0"/>
              <a:t>The incentive problem is aggravated.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8871-C30E-4B35-AD47-23000BCEE4B2}" type="datetime2">
              <a:rPr lang="en-US" smtClean="0"/>
              <a:pPr/>
              <a:t>Monday, July 25, 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3395-11D3-45BC-BFE1-2C87D488FC5B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9319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1061288"/>
              </p:ext>
            </p:extLst>
          </p:nvPr>
        </p:nvGraphicFramePr>
        <p:xfrm>
          <a:off x="5476875" y="2667000"/>
          <a:ext cx="2752725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1" name="Drawing" r:id="rId4" imgW="2752584" imgH="2161946" progId="Canvas.Drawing.9">
                  <p:embed/>
                </p:oleObj>
              </mc:Choice>
              <mc:Fallback>
                <p:oleObj name="Drawing" r:id="rId4" imgW="2752584" imgH="2161946" progId="Canvas.Drawing.9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875" y="2667000"/>
                        <a:ext cx="2752725" cy="216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3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3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Index trigger</a:t>
            </a:r>
            <a:endParaRPr lang="en-US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Let </a:t>
            </a:r>
            <a:r>
              <a:rPr lang="en-US" dirty="0" err="1" smtClean="0"/>
              <a:t>a</a:t>
            </a:r>
            <a:r>
              <a:rPr lang="en-US" baseline="30000" dirty="0" err="1" smtClean="0"/>
              <a:t>b</a:t>
            </a:r>
            <a:r>
              <a:rPr lang="en-US" dirty="0" smtClean="0"/>
              <a:t>(i) be the effort that maximizes </a:t>
            </a:r>
            <a:r>
              <a:rPr lang="en-US" dirty="0" err="1" smtClean="0"/>
              <a:t>S</a:t>
            </a:r>
            <a:r>
              <a:rPr lang="en-US" baseline="30000" dirty="0" err="1" smtClean="0"/>
              <a:t>b</a:t>
            </a:r>
            <a:r>
              <a:rPr lang="en-US" dirty="0" smtClean="0"/>
              <a:t>(a, i) for a given i.  Assume that I is less risky than L.  Let i bar be the trigger level such that b = d </a:t>
            </a:r>
          </a:p>
          <a:p>
            <a:r>
              <a:rPr lang="en-US" dirty="0" smtClean="0"/>
              <a:t>The function </a:t>
            </a:r>
            <a:r>
              <a:rPr lang="en-US" dirty="0" err="1" smtClean="0"/>
              <a:t>a</a:t>
            </a:r>
            <a:r>
              <a:rPr lang="en-US" baseline="30000" dirty="0" err="1" smtClean="0"/>
              <a:t>b</a:t>
            </a:r>
            <a:r>
              <a:rPr lang="en-US" dirty="0" smtClean="0"/>
              <a:t>(i) has the following characteristics: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an i* exists then </a:t>
            </a:r>
            <a:r>
              <a:rPr lang="en-US" dirty="0" err="1" smtClean="0"/>
              <a:t>a</a:t>
            </a:r>
            <a:r>
              <a:rPr lang="en-US" baseline="30000" dirty="0" err="1" smtClean="0"/>
              <a:t>b</a:t>
            </a:r>
            <a:r>
              <a:rPr lang="en-US" dirty="0" smtClean="0"/>
              <a:t>(i) = </a:t>
            </a:r>
            <a:r>
              <a:rPr lang="en-US" dirty="0" err="1" smtClean="0"/>
              <a:t>a</a:t>
            </a:r>
            <a:r>
              <a:rPr lang="en-US" baseline="30000" dirty="0" err="1" smtClean="0"/>
              <a:t>e</a:t>
            </a:r>
            <a:r>
              <a:rPr lang="en-US" dirty="0" smtClean="0"/>
              <a:t> for i &lt; i*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CE9C-2448-4821-86C6-F7FD53314221}" type="datetime2">
              <a:rPr lang="en-US" smtClean="0"/>
              <a:pPr/>
              <a:t>Monday, July 25, 2011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31D7-48B1-4802-930D-1DD53E91942D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952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3118842"/>
              </p:ext>
            </p:extLst>
          </p:nvPr>
        </p:nvGraphicFramePr>
        <p:xfrm>
          <a:off x="1260475" y="3962400"/>
          <a:ext cx="3616325" cy="137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2" name="Equation" r:id="rId4" imgW="1574640" imgH="596880" progId="Equation.DSMT4">
                  <p:embed/>
                </p:oleObj>
              </mc:Choice>
              <mc:Fallback>
                <p:oleObj name="Equation" r:id="rId4" imgW="1574640" imgH="596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0475" y="3962400"/>
                        <a:ext cx="3616325" cy="1373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3720575"/>
              </p:ext>
            </p:extLst>
          </p:nvPr>
        </p:nvGraphicFramePr>
        <p:xfrm>
          <a:off x="5638800" y="3400425"/>
          <a:ext cx="2752725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3" name="Drawing" r:id="rId6" imgW="2752641" imgH="2161972" progId="Canvas.Drawing.X">
                  <p:embed/>
                </p:oleObj>
              </mc:Choice>
              <mc:Fallback>
                <p:oleObj name="Drawing" r:id="rId6" imgW="2752641" imgH="2161972" progId="Canvas.Drawing.X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400425"/>
                        <a:ext cx="2752725" cy="216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2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2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	</a:t>
            </a: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Model</a:t>
            </a:r>
          </a:p>
          <a:p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Limited liability</a:t>
            </a:r>
          </a:p>
          <a:p>
            <a:pPr lvl="1"/>
            <a:r>
              <a:rPr lang="en-US" dirty="0" smtClean="0"/>
              <a:t>Indemnity versus index triggers</a:t>
            </a:r>
          </a:p>
          <a:p>
            <a:pPr lvl="1"/>
            <a:r>
              <a:rPr lang="en-US" dirty="0" smtClean="0"/>
              <a:t>Incentive effects of hedging</a:t>
            </a:r>
          </a:p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AD27-CB1D-4600-8504-FE730BABBF51}" type="datetime2">
              <a:rPr lang="en-US" smtClean="0"/>
              <a:pPr/>
              <a:t>Monday, July 25, 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E5DF9-50CA-4C53-B332-9A4F9842AFE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Altered incentives with hedging: the index trigger</a:t>
            </a:r>
            <a:endParaRPr lang="en-US"/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572000" cy="45307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the index linked hedge . . 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under certain assumptions regarding basis risk, the effort function decreases in i, </a:t>
            </a:r>
            <a:r>
              <a:rPr lang="en-US" i="1" dirty="0" smtClean="0">
                <a:sym typeface="Wingdings" pitchFamily="2" charset="2"/>
              </a:rPr>
              <a:t>i.e.</a:t>
            </a:r>
            <a:r>
              <a:rPr lang="en-US" dirty="0" smtClean="0">
                <a:sym typeface="Wingdings" pitchFamily="2" charset="2"/>
              </a:rPr>
              <a:t>, the more protection the greater the effort.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if an i* exists, such that bankruptcy risk can be entirely avoided through the hedge, even the first-best optimum is reached, i.e., a(i) = </a:t>
            </a:r>
            <a:r>
              <a:rPr lang="en-US" dirty="0" err="1" smtClean="0">
                <a:sym typeface="Wingdings" pitchFamily="2" charset="2"/>
              </a:rPr>
              <a:t>a</a:t>
            </a:r>
            <a:r>
              <a:rPr lang="en-US" sz="2600" baseline="30000" dirty="0" err="1" smtClean="0">
                <a:sym typeface="Wingdings" pitchFamily="2" charset="2"/>
              </a:rPr>
              <a:t>e</a:t>
            </a:r>
            <a:r>
              <a:rPr lang="en-US" dirty="0" smtClean="0">
                <a:sym typeface="Wingdings" pitchFamily="2" charset="2"/>
              </a:rPr>
              <a:t>  for i &lt; i*</a:t>
            </a:r>
            <a:endParaRPr lang="en-US" dirty="0">
              <a:sym typeface="Wingdings" pitchFamily="2" charset="2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976B-8346-4FB1-933D-8D5B1A7B420D}" type="datetime2">
              <a:rPr lang="en-US" smtClean="0"/>
              <a:pPr/>
              <a:t>Monday, July 25, 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F2E5A-672E-4360-B96B-F7EFC1D20078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942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0552889"/>
              </p:ext>
            </p:extLst>
          </p:nvPr>
        </p:nvGraphicFramePr>
        <p:xfrm>
          <a:off x="5246688" y="2667000"/>
          <a:ext cx="3443287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3" name="Drawing" r:id="rId4" imgW="2752641" imgH="2161972" progId="Canvas.Drawing.X">
                  <p:embed/>
                </p:oleObj>
              </mc:Choice>
              <mc:Fallback>
                <p:oleObj name="Drawing" r:id="rId4" imgW="2752641" imgH="2161972" progId="Canvas.Drawing.X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6688" y="2667000"/>
                        <a:ext cx="3443287" cy="270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4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4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4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Dominance</a:t>
            </a: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index trigger instrument </a:t>
            </a:r>
            <a:r>
              <a:rPr lang="en-US" dirty="0" smtClean="0">
                <a:hlinkClick r:id="rId3" action="ppaction://hlinkfile"/>
              </a:rPr>
              <a:t>dominates</a:t>
            </a:r>
            <a:r>
              <a:rPr lang="en-US" dirty="0" smtClean="0"/>
              <a:t> the indemnity trigger instrument.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AB1DF-866F-42C9-B45C-C62219C30164}" type="datetime2">
              <a:rPr lang="en-US" smtClean="0"/>
              <a:pPr/>
              <a:t>Monday, July 25, 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53FAE-085A-495F-B344-9C51EADE587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ym typeface="Wingdings" pitchFamily="2" charset="2"/>
              </a:rPr>
              <a:t>Insolvency risk and limited liability reduces underwriting effort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underinvestment / judgment proof problem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Shareholder value maximization versus other stakeholders’ interests </a:t>
            </a:r>
          </a:p>
          <a:p>
            <a:r>
              <a:rPr lang="en-US" dirty="0" smtClean="0">
                <a:sym typeface="Wingdings" pitchFamily="2" charset="2"/>
              </a:rPr>
              <a:t>How does hedging affect incentives?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An indemnity hedge reduces the underwriting effort.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An index hedge can improve incentives.</a:t>
            </a:r>
          </a:p>
          <a:p>
            <a:r>
              <a:rPr lang="en-US" dirty="0" smtClean="0">
                <a:sym typeface="Wingdings" pitchFamily="2" charset="2"/>
              </a:rPr>
              <a:t>If the index hedge can eliminate insolvency risk, it induces the first-best-optimum.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AA5D-099A-4107-A5C4-66699D3790AB}" type="datetime2">
              <a:rPr lang="en-US" smtClean="0"/>
              <a:pPr/>
              <a:t>Monday, July 25, 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038C-929A-494A-9A67-5650A30DAF6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Future research</a:t>
            </a: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Model the shareholder value indirectly created </a:t>
            </a:r>
            <a:r>
              <a:rPr lang="en-US" dirty="0" smtClean="0">
                <a:sym typeface="Wingdings" pitchFamily="2" charset="2"/>
              </a:rPr>
              <a:t>by an ILS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Hedging as a signal that decreases capital cost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How does hedging affect incentives with respect to investment decisions?</a:t>
            </a:r>
          </a:p>
          <a:p>
            <a:r>
              <a:rPr lang="en-US" dirty="0" smtClean="0">
                <a:sym typeface="Wingdings" pitchFamily="2" charset="2"/>
              </a:rPr>
              <a:t>Longevity risk</a:t>
            </a:r>
            <a:endParaRPr lang="en-US" dirty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207A-98B7-4AD4-8D26-6080DF104F96}" type="datetime2">
              <a:rPr lang="en-US" smtClean="0"/>
              <a:pPr/>
              <a:t>Monday, July 25, 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EA6C-FE55-46A3-AC62-0C306A5358C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December 2003, Swiss Re introduced the first insurance-linked security (ILS) relating to life-insurance risk</a:t>
            </a:r>
          </a:p>
          <a:p>
            <a:r>
              <a:rPr lang="en-US" dirty="0" smtClean="0"/>
              <a:t>Hedge for excessive brevity risk</a:t>
            </a:r>
          </a:p>
          <a:p>
            <a:r>
              <a:rPr lang="en-US" dirty="0" smtClean="0"/>
              <a:t>Designed to cover correlated mortality surprises such as pandemics</a:t>
            </a:r>
          </a:p>
          <a:p>
            <a:r>
              <a:rPr lang="en-US" dirty="0" smtClean="0"/>
              <a:t>Potential for excessive longevity hedges as well (correlated risks resulting from mortality improvements due to genetics etc.)</a:t>
            </a:r>
          </a:p>
          <a:p>
            <a:r>
              <a:rPr lang="en-US" dirty="0" smtClean="0"/>
              <a:t>Structure similar to CAT bonds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210C-D6C0-4B39-AF0F-12D8C27B24DC}" type="datetime2">
              <a:rPr lang="en-US" smtClean="0"/>
              <a:pPr/>
              <a:t>Monday, July 25, 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C309-F4FE-45AD-8403-26860993D2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pic>
        <p:nvPicPr>
          <p:cNvPr id="78856" name="Picture 8" descr="Guy Carpenter figure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9160" y="1653879"/>
            <a:ext cx="8145680" cy="4423366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9A5D-CE59-4694-8FDA-7408B76F5128}" type="datetime2">
              <a:rPr lang="en-US" smtClean="0"/>
              <a:pPr/>
              <a:t>Monday, July 25, 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7B72-7FD4-4EE2-934F-E0BE460C436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2469-A4CB-416C-BED0-7D95A0FB45CA}" type="datetime2">
              <a:rPr lang="en-US" smtClean="0"/>
              <a:pPr/>
              <a:t>Monday, July 25,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4297-A3DA-43C3-B270-AA640C136D8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2772090"/>
              </p:ext>
            </p:extLst>
          </p:nvPr>
        </p:nvGraphicFramePr>
        <p:xfrm>
          <a:off x="990600" y="1600200"/>
          <a:ext cx="6896100" cy="4152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538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2469-A4CB-416C-BED0-7D95A0FB45CA}" type="datetime2">
              <a:rPr lang="en-US" smtClean="0"/>
              <a:pPr/>
              <a:t>Monday, July 25,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4297-A3DA-43C3-B270-AA640C136D8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1392048"/>
              </p:ext>
            </p:extLst>
          </p:nvPr>
        </p:nvGraphicFramePr>
        <p:xfrm>
          <a:off x="1447800" y="1600200"/>
          <a:ext cx="6200775" cy="4152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161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Introduction: related literature</a:t>
            </a:r>
            <a:endParaRPr lang="en-US" dirty="0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Securitization versus traditional reinsurance</a:t>
            </a:r>
          </a:p>
          <a:p>
            <a:pPr lvl="1"/>
            <a:r>
              <a:rPr lang="en-US" dirty="0" smtClean="0"/>
              <a:t>Introduction: </a:t>
            </a:r>
          </a:p>
          <a:p>
            <a:pPr lvl="2"/>
            <a:r>
              <a:rPr lang="en-US" dirty="0" smtClean="0"/>
              <a:t>Doherty (JACF 1997), </a:t>
            </a:r>
          </a:p>
          <a:p>
            <a:pPr lvl="2"/>
            <a:r>
              <a:rPr lang="en-US" dirty="0" err="1" smtClean="0">
                <a:sym typeface="Symbol" pitchFamily="18" charset="2"/>
              </a:rPr>
              <a:t>Croson</a:t>
            </a:r>
            <a:r>
              <a:rPr lang="en-US" dirty="0" smtClean="0">
                <a:sym typeface="Symbol" pitchFamily="18" charset="2"/>
              </a:rPr>
              <a:t> and </a:t>
            </a:r>
            <a:r>
              <a:rPr lang="en-US" dirty="0" err="1" smtClean="0">
                <a:sym typeface="Symbol" pitchFamily="18" charset="2"/>
              </a:rPr>
              <a:t>Kunreuther</a:t>
            </a:r>
            <a:r>
              <a:rPr lang="en-US" dirty="0" smtClean="0">
                <a:sym typeface="Symbol" pitchFamily="18" charset="2"/>
              </a:rPr>
              <a:t> (JRF 2000) </a:t>
            </a:r>
          </a:p>
          <a:p>
            <a:pPr lvl="1"/>
            <a:r>
              <a:rPr lang="en-US" dirty="0" smtClean="0">
                <a:sym typeface="Symbol" pitchFamily="18" charset="2"/>
              </a:rPr>
              <a:t>Key issues: reinsurance default risk, transaction cost, moral hazard versus basis risk</a:t>
            </a:r>
            <a:endParaRPr lang="en-US" dirty="0" smtClean="0"/>
          </a:p>
          <a:p>
            <a:pPr lvl="1"/>
            <a:r>
              <a:rPr lang="en-US" dirty="0" smtClean="0"/>
              <a:t>Insurance economics modeling approaches: </a:t>
            </a:r>
          </a:p>
          <a:p>
            <a:pPr lvl="2"/>
            <a:r>
              <a:rPr lang="en-US" dirty="0" smtClean="0"/>
              <a:t>Doherty and </a:t>
            </a:r>
            <a:r>
              <a:rPr lang="en-US" dirty="0" err="1" smtClean="0"/>
              <a:t>Mahul</a:t>
            </a:r>
            <a:r>
              <a:rPr lang="en-US" dirty="0" smtClean="0"/>
              <a:t> (Working Paper 2001) </a:t>
            </a:r>
          </a:p>
          <a:p>
            <a:pPr lvl="2"/>
            <a:r>
              <a:rPr lang="en-US" dirty="0" smtClean="0"/>
              <a:t>Doherty and Richter (JRI 2002)</a:t>
            </a:r>
          </a:p>
          <a:p>
            <a:pPr lvl="2"/>
            <a:r>
              <a:rPr lang="en-US" dirty="0" smtClean="0"/>
              <a:t>Nell and Richter (GPRI 2004)</a:t>
            </a:r>
          </a:p>
          <a:p>
            <a:r>
              <a:rPr lang="en-US" dirty="0" smtClean="0"/>
              <a:t>Incentive distortions because of limited liability, </a:t>
            </a:r>
            <a:r>
              <a:rPr lang="en-US" sz="2600" dirty="0" smtClean="0"/>
              <a:t>“Judgment Proof Problem”</a:t>
            </a:r>
          </a:p>
          <a:p>
            <a:pPr lvl="1"/>
            <a:r>
              <a:rPr lang="en-US" dirty="0" smtClean="0"/>
              <a:t>Shavell (IRLE 1986), MacMinn (GPRI 2002) </a:t>
            </a:r>
          </a:p>
          <a:p>
            <a:pPr lvl="1"/>
            <a:r>
              <a:rPr lang="en-US" dirty="0" smtClean="0"/>
              <a:t>MacMinn (JRI 1987) (2005)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4234F-9417-441A-8F62-995B0D1FC2B0}" type="datetime2">
              <a:rPr lang="en-US" smtClean="0"/>
              <a:pPr/>
              <a:t>Monday, July 25, 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09EA-878C-4E26-91DD-386D0CEDC47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Introduction: related literature</a:t>
            </a: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Doherty, N. A. (1997). "Financial Innovation in the Management of Catastrophe Risk." Journal of Applied Corporate Finance 10(3): 84-95.</a:t>
            </a:r>
            <a:r>
              <a:rPr lang="de-DE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Croson</a:t>
            </a:r>
            <a:r>
              <a:rPr lang="en-US" dirty="0" smtClean="0"/>
              <a:t>, D. C. and H. C. </a:t>
            </a:r>
            <a:r>
              <a:rPr lang="en-US" dirty="0" err="1" smtClean="0"/>
              <a:t>Kunreuther</a:t>
            </a:r>
            <a:r>
              <a:rPr lang="en-US" dirty="0" smtClean="0"/>
              <a:t> (2000). "Customizing Indemnity Contracts and Indexed Cat Bonds for Natural Hazard Risks." Journal of Risk Finance 1(3): 24-41.</a:t>
            </a:r>
            <a:r>
              <a:rPr lang="de-DE" dirty="0" smtClean="0"/>
              <a:t> </a:t>
            </a:r>
          </a:p>
          <a:p>
            <a:endParaRPr lang="de-DE" dirty="0" smtClean="0"/>
          </a:p>
          <a:p>
            <a:r>
              <a:rPr lang="en-US" dirty="0" smtClean="0"/>
              <a:t>Doherty, N. A. and O. </a:t>
            </a:r>
            <a:r>
              <a:rPr lang="en-US" dirty="0" err="1" smtClean="0"/>
              <a:t>Mahul</a:t>
            </a:r>
            <a:r>
              <a:rPr lang="en-US" dirty="0" smtClean="0"/>
              <a:t> (2001). Mickey Mouse and Moral Hazard: Uninformative but Correlated Triggers. Working Paper. Wharton School.</a:t>
            </a:r>
            <a:r>
              <a:rPr lang="de-DE" dirty="0" smtClean="0"/>
              <a:t> </a:t>
            </a:r>
          </a:p>
          <a:p>
            <a:endParaRPr lang="de-DE" dirty="0" smtClean="0"/>
          </a:p>
          <a:p>
            <a:r>
              <a:rPr lang="en-US" dirty="0" smtClean="0"/>
              <a:t>Doherty, N. A. and A. Richter (2002). "Moral Hazard, Basis Risk and Gap Insurance." Journal of Risk and Insurance 69(1): 9-24.</a:t>
            </a:r>
            <a:r>
              <a:rPr lang="de-DE" dirty="0" smtClean="0"/>
              <a:t> </a:t>
            </a:r>
          </a:p>
          <a:p>
            <a:endParaRPr lang="de-DE" dirty="0" smtClean="0"/>
          </a:p>
          <a:p>
            <a:r>
              <a:rPr lang="en-US" dirty="0" smtClean="0"/>
              <a:t>Richter, A. (2003). Catastrophe Risk Management - Implications of Default Risk and Basis Risk. Working Paper. Illinois State University.</a:t>
            </a:r>
            <a:r>
              <a:rPr lang="de-DE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MacMinn, R. D. (1987). "Insurance and Corporate Risk Management." Journal of Risk and Insurance 54(4): 658-77.</a:t>
            </a:r>
          </a:p>
          <a:p>
            <a:endParaRPr lang="en-US" dirty="0" smtClean="0"/>
          </a:p>
          <a:p>
            <a:r>
              <a:rPr lang="en-US" dirty="0" smtClean="0"/>
              <a:t>MacMinn, R. (2005). The Fisher Model and Financial Markets. World Scientific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CB2AA-3FF6-48D3-B6D6-0A85996B67BA}" type="datetime2">
              <a:rPr lang="en-US" smtClean="0"/>
              <a:pPr/>
              <a:t>Monday, July 25, 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80901-E30E-4582-B8CF-9672A2205C3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9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Introduction: scope of the article</a:t>
            </a:r>
            <a:endParaRPr lang="en-US"/>
          </a:p>
        </p:txBody>
      </p:sp>
      <p:sp>
        <p:nvSpPr>
          <p:cNvPr id="81950" name="Rectangle 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Shareholder value maximizing reinsurer</a:t>
            </a:r>
          </a:p>
          <a:p>
            <a:r>
              <a:rPr lang="en-US" dirty="0" smtClean="0"/>
              <a:t>Effort determines underwriting results </a:t>
            </a:r>
          </a:p>
          <a:p>
            <a:r>
              <a:rPr lang="en-US" dirty="0" smtClean="0"/>
              <a:t>Reinsurer is subject to insolvency risk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judgment proof/underinvestment problem </a:t>
            </a:r>
          </a:p>
          <a:p>
            <a:r>
              <a:rPr lang="en-US" dirty="0" smtClean="0">
                <a:sym typeface="Wingdings" pitchFamily="2" charset="2"/>
              </a:rPr>
              <a:t>ILS based on actual losses vs. index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moral hazard vs. basis risk</a:t>
            </a:r>
            <a:endParaRPr lang="en-US" dirty="0" smtClean="0"/>
          </a:p>
          <a:p>
            <a:r>
              <a:rPr lang="en-US" dirty="0" smtClean="0">
                <a:sym typeface="Wingdings" pitchFamily="2" charset="2"/>
              </a:rPr>
              <a:t>What are the incentive effects of ILS? </a:t>
            </a:r>
          </a:p>
          <a:p>
            <a:r>
              <a:rPr lang="en-US" dirty="0" smtClean="0">
                <a:sym typeface="Wingdings" pitchFamily="2" charset="2"/>
              </a:rPr>
              <a:t>Can ILS create shareholder value?</a:t>
            </a:r>
            <a:endParaRPr lang="en-US" dirty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9E4F-AEFA-40A4-B3E4-5376DB74773B}" type="datetime2">
              <a:rPr lang="en-US" smtClean="0"/>
              <a:pPr/>
              <a:t>Monday, July 25, 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947-DC4A-4DD6-B959-79B8E3BF0CF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6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666699"/>
      </a:hlink>
      <a:folHlink>
        <a:srgbClr val="999966"/>
      </a:folHlink>
    </a:clrScheme>
    <a:fontScheme name="Level">
      <a:majorFont>
        <a:latin typeface="Century"/>
        <a:ea typeface=""/>
        <a:cs typeface=""/>
      </a:majorFont>
      <a:minorFont>
        <a:latin typeface="Century School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2465</TotalTime>
  <Words>1053</Words>
  <Application>Microsoft Office PowerPoint</Application>
  <PresentationFormat>On-screen Show (4:3)</PresentationFormat>
  <Paragraphs>196</Paragraphs>
  <Slides>23</Slides>
  <Notes>21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Level</vt:lpstr>
      <vt:lpstr>Equation</vt:lpstr>
      <vt:lpstr>Drawing</vt:lpstr>
      <vt:lpstr>The Choice of Trigger in an Insurance Linked Security: the Mortality Risk Case</vt:lpstr>
      <vt:lpstr>Agenda </vt:lpstr>
      <vt:lpstr>Introduction</vt:lpstr>
      <vt:lpstr>Introduction</vt:lpstr>
      <vt:lpstr>Introduction</vt:lpstr>
      <vt:lpstr>Introduction</vt:lpstr>
      <vt:lpstr>Introduction: related literature</vt:lpstr>
      <vt:lpstr>Introduction: related literature</vt:lpstr>
      <vt:lpstr>Introduction: scope of the article</vt:lpstr>
      <vt:lpstr>Model</vt:lpstr>
      <vt:lpstr>Model</vt:lpstr>
      <vt:lpstr>Limited liability and incentives</vt:lpstr>
      <vt:lpstr>Limited liability and incentives</vt:lpstr>
      <vt:lpstr>Indemnity hedge</vt:lpstr>
      <vt:lpstr>Index hedge</vt:lpstr>
      <vt:lpstr>Incentive effects of hedging</vt:lpstr>
      <vt:lpstr>Indemnity trigger</vt:lpstr>
      <vt:lpstr>Altered incentives with hedging: the indemnity trigger</vt:lpstr>
      <vt:lpstr>Index trigger</vt:lpstr>
      <vt:lpstr>Altered incentives with hedging: the index trigger</vt:lpstr>
      <vt:lpstr>Dominance</vt:lpstr>
      <vt:lpstr>Conclusions</vt:lpstr>
      <vt:lpstr>Future research</vt:lpstr>
    </vt:vector>
  </TitlesOfParts>
  <Company>KiwiClub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Hedging Brevity Risk with Mortality-based Securities: Index versus Indemnity-based Hedging and the Risk of Financial Distress</dc:title>
  <dc:creator>Richard MacMinn</dc:creator>
  <cp:lastModifiedBy>Richard MacMinn</cp:lastModifiedBy>
  <cp:revision>20</cp:revision>
  <cp:lastPrinted>2011-07-11T15:38:31Z</cp:lastPrinted>
  <dcterms:created xsi:type="dcterms:W3CDTF">2005-10-26T20:23:24Z</dcterms:created>
  <dcterms:modified xsi:type="dcterms:W3CDTF">2011-07-26T00:03:45Z</dcterms:modified>
</cp:coreProperties>
</file>